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953CA-ECE6-43F8-8FC0-D1F5B6FEF617}" type="datetimeFigureOut">
              <a:rPr lang="ru-RU" smtClean="0"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D287D-C521-475F-A8CF-3D96538038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1.sv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2" y="6744406"/>
            <a:ext cx="12204000" cy="4571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2000" y="772886"/>
            <a:ext cx="10260000" cy="4571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Блок-схема: ручной ввод 3"/>
          <p:cNvSpPr/>
          <p:nvPr/>
        </p:nvSpPr>
        <p:spPr>
          <a:xfrm rot="5400000" flipH="1">
            <a:off x="807515" y="-807517"/>
            <a:ext cx="818605" cy="2433638"/>
          </a:xfrm>
          <a:prstGeom prst="flowChartManualInpu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Блок-схема: ручной ввод 1"/>
          <p:cNvSpPr/>
          <p:nvPr/>
        </p:nvSpPr>
        <p:spPr>
          <a:xfrm rot="5400000" flipH="1">
            <a:off x="822881" y="-734969"/>
            <a:ext cx="682150" cy="2152652"/>
          </a:xfrm>
          <a:prstGeom prst="flowChartManualInput">
            <a:avLst/>
          </a:prstGeom>
          <a:solidFill>
            <a:schemeClr val="accent1">
              <a:alpha val="73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2100" y="772886"/>
            <a:ext cx="972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7046" y="6744054"/>
            <a:ext cx="10872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77190" y="3895090"/>
            <a:ext cx="6121400" cy="2762250"/>
          </a:xfrm>
          <a:prstGeom prst="rect">
            <a:avLst/>
          </a:prstGeom>
          <a:ln w="190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0070C0"/>
                </a:gs>
              </a:gsLst>
              <a:lin ang="8100000" scaled="0"/>
            </a:gra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645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4" name="Группа 193"/>
          <p:cNvGrpSpPr/>
          <p:nvPr/>
        </p:nvGrpSpPr>
        <p:grpSpPr>
          <a:xfrm>
            <a:off x="315595" y="1037590"/>
            <a:ext cx="5905500" cy="2811780"/>
            <a:chOff x="442447" y="4181309"/>
            <a:chExt cx="5622443" cy="2280626"/>
          </a:xfrm>
        </p:grpSpPr>
        <p:sp>
          <p:nvSpPr>
            <p:cNvPr id="160" name="Прямоугольник 159"/>
            <p:cNvSpPr/>
            <p:nvPr/>
          </p:nvSpPr>
          <p:spPr>
            <a:xfrm>
              <a:off x="2118950" y="4601900"/>
              <a:ext cx="3917309" cy="1860035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1" name="Прямоугольник 160"/>
            <p:cNvSpPr/>
            <p:nvPr/>
          </p:nvSpPr>
          <p:spPr>
            <a:xfrm>
              <a:off x="442447" y="4181309"/>
              <a:ext cx="5622443" cy="360000"/>
            </a:xfrm>
            <a:prstGeom prst="rect">
              <a:avLst/>
            </a:prstGeom>
            <a:solidFill>
              <a:srgbClr val="1F539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ru-RU" sz="2000" b="1" dirty="0" err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Жанубий Корея билан </a:t>
              </a:r>
              <a:r>
                <a:rPr lang="ru-RU" sz="2000" b="1" dirty="0" err="1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ҳамкорлик</a:t>
              </a:r>
              <a:r>
                <a:rPr lang="ru-RU" sz="20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u-RU" sz="2000" b="1" dirty="0" err="1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ҳолати</a:t>
              </a:r>
              <a:endPara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2" name="Прямоугольник 161"/>
            <p:cNvSpPr/>
            <p:nvPr/>
          </p:nvSpPr>
          <p:spPr>
            <a:xfrm>
              <a:off x="886809" y="4652069"/>
              <a:ext cx="3917309" cy="38023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Хорижий</a:t>
              </a:r>
              <a:r>
                <a:rPr 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профессор-</a:t>
              </a:r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ўқитувчилар</a:t>
              </a:r>
              <a:endParaRPr lang="ru-RU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3" name="Прямоугольник 162"/>
            <p:cNvSpPr/>
            <p:nvPr/>
          </p:nvSpPr>
          <p:spPr>
            <a:xfrm>
              <a:off x="5027969" y="4658176"/>
              <a:ext cx="697197" cy="38023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714" tIns="25714" rIns="25714" bIns="25714" rtlCol="0" anchor="ctr"/>
            <a:lstStyle/>
            <a:p>
              <a:pPr algn="ctr"/>
              <a:r>
                <a:rPr lang="en-US" alt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  <a:r>
                <a:rPr 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та</a:t>
              </a:r>
            </a:p>
          </p:txBody>
        </p:sp>
        <p:sp>
          <p:nvSpPr>
            <p:cNvPr id="164" name="Прямоугольник 163"/>
            <p:cNvSpPr/>
            <p:nvPr/>
          </p:nvSpPr>
          <p:spPr>
            <a:xfrm>
              <a:off x="886809" y="5101543"/>
              <a:ext cx="3917309" cy="38023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Имзоланган</a:t>
              </a:r>
              <a:r>
                <a:rPr 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хужжатлар</a:t>
              </a:r>
              <a:r>
                <a:rPr 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lang="ru-RU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5" name="Прямоугольник 164"/>
            <p:cNvSpPr/>
            <p:nvPr/>
          </p:nvSpPr>
          <p:spPr>
            <a:xfrm>
              <a:off x="5014288" y="5120850"/>
              <a:ext cx="697197" cy="38023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714" tIns="25714" rIns="25714" bIns="25714"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 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та</a:t>
              </a:r>
            </a:p>
          </p:txBody>
        </p:sp>
        <p:sp>
          <p:nvSpPr>
            <p:cNvPr id="166" name="Прямоугольник 165"/>
            <p:cNvSpPr/>
            <p:nvPr/>
          </p:nvSpPr>
          <p:spPr>
            <a:xfrm>
              <a:off x="893246" y="5571765"/>
              <a:ext cx="3910871" cy="38023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Ҳамкорликдаги </a:t>
              </a:r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лойиҳалар</a:t>
              </a:r>
              <a:endParaRPr lang="ru-RU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7" name="Прямоугольник 166"/>
            <p:cNvSpPr/>
            <p:nvPr/>
          </p:nvSpPr>
          <p:spPr>
            <a:xfrm>
              <a:off x="5009083" y="5586604"/>
              <a:ext cx="697197" cy="380236"/>
            </a:xfrm>
            <a:prstGeom prst="rect">
              <a:avLst/>
            </a:prstGeom>
            <a:solidFill>
              <a:srgbClr val="2689B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714" tIns="25714" rIns="25714" bIns="25714"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та</a:t>
              </a:r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889093" y="6072362"/>
              <a:ext cx="3910871" cy="380236"/>
            </a:xfrm>
            <a:prstGeom prst="rect">
              <a:avLst/>
            </a:prstGeom>
            <a:solidFill>
              <a:srgbClr val="FAFAF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Грант дастурларда қатнашган </a:t>
              </a:r>
              <a:r>
                <a:rPr 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ea"/>
                </a:rPr>
                <a:t>профессор-</a:t>
              </a:r>
              <a:r>
                <a:rPr lang="ru-RU" sz="1400" b="1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ea"/>
                </a:rPr>
                <a:t>ўқитувчилар</a:t>
              </a:r>
              <a:r>
                <a:rPr lang="en-US" altLang="ru-RU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169" name="Прямоугольник 168"/>
            <p:cNvSpPr/>
            <p:nvPr/>
          </p:nvSpPr>
          <p:spPr>
            <a:xfrm>
              <a:off x="5030777" y="6033702"/>
              <a:ext cx="697197" cy="380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5714" tIns="25714" rIns="25714" bIns="25714" rtlCol="0" anchor="ctr"/>
            <a:lstStyle/>
            <a:p>
              <a:pPr algn="ctr"/>
              <a:r>
                <a:rPr lang="en-US" alt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+50</a:t>
              </a:r>
              <a:r>
                <a:rPr lang="en-US" b="1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та</a:t>
              </a:r>
            </a:p>
          </p:txBody>
        </p:sp>
      </p:grpSp>
      <p:sp>
        <p:nvSpPr>
          <p:cNvPr id="188" name="Прямоугольник 187"/>
          <p:cNvSpPr/>
          <p:nvPr/>
        </p:nvSpPr>
        <p:spPr>
          <a:xfrm>
            <a:off x="2562225" y="135579"/>
            <a:ext cx="9529975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Андижон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машинасозлик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институти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ректори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b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</a:b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У.М.Турдиалиевнинг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en-US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Жанубий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Кореяга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хизмат</a:t>
            </a:r>
            <a:r>
              <a:rPr lang="ru-RU" sz="2000" b="1" dirty="0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сафари </a:t>
            </a:r>
            <a:r>
              <a:rPr lang="ru-RU" sz="2000" b="1" dirty="0" err="1" smtClean="0">
                <a:solidFill>
                  <a:srgbClr val="101D5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тўғрисида</a:t>
            </a:r>
            <a:endParaRPr lang="ru-RU" sz="2000" b="1" dirty="0">
              <a:solidFill>
                <a:srgbClr val="101D5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Rectangle 31"/>
          <p:cNvSpPr/>
          <p:nvPr/>
        </p:nvSpPr>
        <p:spPr>
          <a:xfrm>
            <a:off x="4812030" y="6116955"/>
            <a:ext cx="193548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3915">
              <a:defRPr/>
            </a:pPr>
            <a:r>
              <a:rPr lang="en-US" sz="1000" b="1" kern="0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ОТМ бюджетдан ташқари маблағлари ҳисобидан</a:t>
            </a:r>
          </a:p>
        </p:txBody>
      </p:sp>
      <p:sp>
        <p:nvSpPr>
          <p:cNvPr id="130" name="Rectangle 31"/>
          <p:cNvSpPr/>
          <p:nvPr/>
        </p:nvSpPr>
        <p:spPr>
          <a:xfrm>
            <a:off x="3874135" y="6178550"/>
            <a:ext cx="626745" cy="27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43915">
              <a:defRPr/>
            </a:pPr>
            <a:r>
              <a:rPr lang="en-US" sz="1200" b="1" kern="0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</a:p>
        </p:txBody>
      </p:sp>
      <p:sp>
        <p:nvSpPr>
          <p:cNvPr id="132" name="Rectangle 342"/>
          <p:cNvSpPr/>
          <p:nvPr/>
        </p:nvSpPr>
        <p:spPr>
          <a:xfrm>
            <a:off x="4602503" y="6228605"/>
            <a:ext cx="19286" cy="2121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6498590" y="886624"/>
            <a:ext cx="5472430" cy="1352386"/>
            <a:chOff x="7984282" y="975277"/>
            <a:chExt cx="4047508" cy="1704783"/>
          </a:xfrm>
        </p:grpSpPr>
        <p:grpSp>
          <p:nvGrpSpPr>
            <p:cNvPr id="201" name="组合 5"/>
            <p:cNvGrpSpPr/>
            <p:nvPr/>
          </p:nvGrpSpPr>
          <p:grpSpPr>
            <a:xfrm>
              <a:off x="7984282" y="975277"/>
              <a:ext cx="4047508" cy="1704783"/>
              <a:chOff x="1373283" y="1869794"/>
              <a:chExt cx="4303239" cy="1425456"/>
            </a:xfrm>
          </p:grpSpPr>
          <p:grpSp>
            <p:nvGrpSpPr>
              <p:cNvPr id="202" name="组合 6"/>
              <p:cNvGrpSpPr/>
              <p:nvPr/>
            </p:nvGrpSpPr>
            <p:grpSpPr>
              <a:xfrm>
                <a:off x="1373283" y="1893800"/>
                <a:ext cx="4303239" cy="1401450"/>
                <a:chOff x="1300855" y="2301206"/>
                <a:chExt cx="4303239" cy="1401450"/>
              </a:xfrm>
            </p:grpSpPr>
            <p:sp>
              <p:nvSpPr>
                <p:cNvPr id="205" name="圆角矩形 227"/>
                <p:cNvSpPr/>
                <p:nvPr/>
              </p:nvSpPr>
              <p:spPr>
                <a:xfrm>
                  <a:off x="1300855" y="2508046"/>
                  <a:ext cx="4303239" cy="1194610"/>
                </a:xfrm>
                <a:prstGeom prst="roundRect">
                  <a:avLst>
                    <a:gd name="adj" fmla="val 7370"/>
                  </a:avLst>
                </a:prstGeom>
                <a:solidFill>
                  <a:srgbClr val="F7F7F7"/>
                </a:solidFill>
                <a:ln w="9525" cap="flat">
                  <a:solidFill>
                    <a:sysClr val="window" lastClr="FFFFFF">
                      <a:lumMod val="75000"/>
                    </a:sysClr>
                  </a:solidFill>
                  <a:custDash>
                    <a:ds d="380000" sp="120000"/>
                  </a:custDash>
                  <a:beve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lIns="0" tIns="0" rIns="0" bIns="0" rtlCol="0" anchor="ctr"/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91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938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06" name="任意多边形 228"/>
                <p:cNvSpPr/>
                <p:nvPr/>
              </p:nvSpPr>
              <p:spPr>
                <a:xfrm>
                  <a:off x="2272055" y="2301206"/>
                  <a:ext cx="2575552" cy="332452"/>
                </a:xfrm>
                <a:custGeom>
                  <a:avLst/>
                  <a:gdLst>
                    <a:gd name="rtl" fmla="*/ 30400 w 2432000"/>
                    <a:gd name="rtt" fmla="*/ 30400 h 359055"/>
                    <a:gd name="rtr" fmla="*/ 2401600 w 2432000"/>
                    <a:gd name="rtb" fmla="*/ 328655 h 359055"/>
                  </a:gdLst>
                  <a:ahLst/>
                  <a:cxnLst/>
                  <a:rect l="rtl" t="rtt" r="rtr" b="rtb"/>
                  <a:pathLst>
                    <a:path w="2432000" h="359055">
                      <a:moveTo>
                        <a:pt x="179527" y="359055"/>
                      </a:moveTo>
                      <a:lnTo>
                        <a:pt x="2252473" y="359055"/>
                      </a:lnTo>
                      <a:cubicBezTo>
                        <a:pt x="2351622" y="359055"/>
                        <a:pt x="2432000" y="278681"/>
                        <a:pt x="2432000" y="179527"/>
                      </a:cubicBezTo>
                      <a:cubicBezTo>
                        <a:pt x="2432000" y="80375"/>
                        <a:pt x="2351622" y="0"/>
                        <a:pt x="2252473" y="0"/>
                      </a:cubicBezTo>
                      <a:lnTo>
                        <a:pt x="179527" y="0"/>
                      </a:lnTo>
                      <a:cubicBezTo>
                        <a:pt x="80375" y="0"/>
                        <a:pt x="0" y="80375"/>
                        <a:pt x="0" y="179527"/>
                      </a:cubicBezTo>
                      <a:cubicBezTo>
                        <a:pt x="0" y="278681"/>
                        <a:pt x="80375" y="359055"/>
                        <a:pt x="179527" y="359055"/>
                      </a:cubicBezTo>
                      <a:close/>
                    </a:path>
                  </a:pathLst>
                </a:custGeom>
                <a:solidFill>
                  <a:srgbClr val="47B6EB"/>
                </a:solidFill>
                <a:ln w="15200" cap="flat">
                  <a:noFill/>
                  <a:beve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lIns="36000" tIns="0" rIns="36000" b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65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03" name="文本框 30"/>
              <p:cNvSpPr txBox="1"/>
              <p:nvPr/>
            </p:nvSpPr>
            <p:spPr>
              <a:xfrm>
                <a:off x="2290615" y="1869794"/>
                <a:ext cx="2499768" cy="42032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lvl="0" algn="ctr" defTabSz="457200">
                  <a:defRPr/>
                </a:pPr>
                <a:r>
                  <a:rPr lang="en-US" altLang="en-US" sz="2000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cs typeface="Calibri" panose="020F0502020204030204" pitchFamily="34" charset="0"/>
                  </a:rPr>
                  <a:t>Мақсад </a:t>
                </a:r>
                <a:endParaRPr lang="en-US" altLang="zh-CN" sz="2000" b="1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1026" name="Picture 2" descr="https://pluspng.com/img-png/task-png--160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1771" y="1583906"/>
              <a:ext cx="602723" cy="9617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/>
          <p:cNvGrpSpPr/>
          <p:nvPr/>
        </p:nvGrpSpPr>
        <p:grpSpPr>
          <a:xfrm>
            <a:off x="6537960" y="4612032"/>
            <a:ext cx="5433060" cy="2132515"/>
            <a:chOff x="7953953" y="4286399"/>
            <a:chExt cx="4047508" cy="2879455"/>
          </a:xfrm>
        </p:grpSpPr>
        <p:grpSp>
          <p:nvGrpSpPr>
            <p:cNvPr id="213" name="组合 5"/>
            <p:cNvGrpSpPr/>
            <p:nvPr/>
          </p:nvGrpSpPr>
          <p:grpSpPr>
            <a:xfrm>
              <a:off x="7953953" y="4286399"/>
              <a:ext cx="4047508" cy="2879455"/>
              <a:chOff x="1341038" y="1872888"/>
              <a:chExt cx="4303239" cy="2407658"/>
            </a:xfrm>
          </p:grpSpPr>
          <p:grpSp>
            <p:nvGrpSpPr>
              <p:cNvPr id="214" name="组合 6"/>
              <p:cNvGrpSpPr/>
              <p:nvPr/>
            </p:nvGrpSpPr>
            <p:grpSpPr>
              <a:xfrm>
                <a:off x="1341038" y="1872888"/>
                <a:ext cx="4303239" cy="2309230"/>
                <a:chOff x="1268610" y="2280294"/>
                <a:chExt cx="4303239" cy="2309230"/>
              </a:xfrm>
            </p:grpSpPr>
            <p:sp>
              <p:nvSpPr>
                <p:cNvPr id="217" name="圆角矩形 227"/>
                <p:cNvSpPr/>
                <p:nvPr/>
              </p:nvSpPr>
              <p:spPr>
                <a:xfrm>
                  <a:off x="1268610" y="2521899"/>
                  <a:ext cx="4303239" cy="2067625"/>
                </a:xfrm>
                <a:prstGeom prst="roundRect">
                  <a:avLst>
                    <a:gd name="adj" fmla="val 7564"/>
                  </a:avLst>
                </a:prstGeom>
                <a:solidFill>
                  <a:srgbClr val="F7F7F7"/>
                </a:solidFill>
                <a:ln w="9525" cap="flat">
                  <a:solidFill>
                    <a:sysClr val="window" lastClr="FFFFFF">
                      <a:lumMod val="75000"/>
                    </a:sysClr>
                  </a:solidFill>
                  <a:custDash>
                    <a:ds d="380000" sp="120000"/>
                  </a:custDash>
                  <a:beve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lIns="0" tIns="0" rIns="0" bIns="0" rtlCol="0" anchor="ctr"/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91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938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218" name="任意多边形 228"/>
                <p:cNvSpPr/>
                <p:nvPr/>
              </p:nvSpPr>
              <p:spPr>
                <a:xfrm>
                  <a:off x="2240998" y="2280294"/>
                  <a:ext cx="2576533" cy="480162"/>
                </a:xfrm>
                <a:custGeom>
                  <a:avLst/>
                  <a:gdLst>
                    <a:gd name="rtl" fmla="*/ 30400 w 2432000"/>
                    <a:gd name="rtt" fmla="*/ 30400 h 359055"/>
                    <a:gd name="rtr" fmla="*/ 2401600 w 2432000"/>
                    <a:gd name="rtb" fmla="*/ 328655 h 359055"/>
                  </a:gdLst>
                  <a:ahLst/>
                  <a:cxnLst/>
                  <a:rect l="rtl" t="rtt" r="rtr" b="rtb"/>
                  <a:pathLst>
                    <a:path w="2432000" h="359055">
                      <a:moveTo>
                        <a:pt x="179527" y="359055"/>
                      </a:moveTo>
                      <a:lnTo>
                        <a:pt x="2252473" y="359055"/>
                      </a:lnTo>
                      <a:cubicBezTo>
                        <a:pt x="2351622" y="359055"/>
                        <a:pt x="2432000" y="278681"/>
                        <a:pt x="2432000" y="179527"/>
                      </a:cubicBezTo>
                      <a:cubicBezTo>
                        <a:pt x="2432000" y="80375"/>
                        <a:pt x="2351622" y="0"/>
                        <a:pt x="2252473" y="0"/>
                      </a:cubicBezTo>
                      <a:lnTo>
                        <a:pt x="179527" y="0"/>
                      </a:lnTo>
                      <a:cubicBezTo>
                        <a:pt x="80375" y="0"/>
                        <a:pt x="0" y="80375"/>
                        <a:pt x="0" y="179527"/>
                      </a:cubicBezTo>
                      <a:cubicBezTo>
                        <a:pt x="0" y="278681"/>
                        <a:pt x="80375" y="359055"/>
                        <a:pt x="179527" y="359055"/>
                      </a:cubicBezTo>
                      <a:close/>
                    </a:path>
                  </a:pathLst>
                </a:custGeom>
                <a:solidFill>
                  <a:srgbClr val="47B6EB"/>
                </a:solidFill>
                <a:ln w="15200" cap="flat">
                  <a:noFill/>
                  <a:beve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lIns="36000" tIns="0" rIns="36000" bIns="0"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065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215" name="文本框 30"/>
              <p:cNvSpPr txBox="1"/>
              <p:nvPr/>
            </p:nvSpPr>
            <p:spPr>
              <a:xfrm>
                <a:off x="2274303" y="1876203"/>
                <a:ext cx="2757914" cy="4502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 defTabSz="457200">
                  <a:defRPr/>
                </a:pPr>
                <a:r>
                  <a:rPr lang="en-US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cs typeface="Calibri" panose="020F0502020204030204" pitchFamily="34" charset="0"/>
                  </a:rPr>
                  <a:t>Эришиладиган натижа</a:t>
                </a:r>
              </a:p>
            </p:txBody>
          </p:sp>
          <p:sp>
            <p:nvSpPr>
              <p:cNvPr id="216" name="文本框 31"/>
              <p:cNvSpPr txBox="1"/>
              <p:nvPr/>
            </p:nvSpPr>
            <p:spPr>
              <a:xfrm>
                <a:off x="1850325" y="2353439"/>
                <a:ext cx="3775550" cy="1927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marL="171450" indent="-171450" algn="just" defTabSz="163195">
                  <a:lnSpc>
                    <a:spcPts val="1400"/>
                  </a:lnSpc>
                  <a:buClr>
                    <a:srgbClr val="008BBC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en-US" sz="1000" kern="0" dirty="0">
                    <a:sym typeface="+mn-ea"/>
                  </a:rPr>
                  <a:t>Ж</a:t>
                </a:r>
                <a:r>
                  <a:rPr lang="en-US" sz="1000" kern="0" dirty="0">
                    <a:solidFill>
                      <a:schemeClr val="tx1"/>
                    </a:solidFill>
                    <a:sym typeface="+mn-ea"/>
                  </a:rPr>
                  <a:t>анубий Кореянинг </a:t>
                </a:r>
                <a:r>
                  <a:rPr lang="en-US" altLang="en-US" sz="1000" kern="0" dirty="0">
                    <a:solidFill>
                      <a:schemeClr val="tx1"/>
                    </a:solidFill>
                    <a:sym typeface="+mn-ea"/>
                  </a:rPr>
                  <a:t>автомобилсозлик соҳасида илғор бўлган</a:t>
                </a:r>
                <a:r>
                  <a:rPr lang="en-US" sz="1000" kern="0" dirty="0">
                    <a:solidFill>
                      <a:schemeClr val="tx1"/>
                    </a:solidFill>
                    <a:sym typeface="+mn-ea"/>
                  </a:rPr>
                  <a:t> ОТМлар</a:t>
                </a:r>
                <a:r>
                  <a:rPr lang="en-US" altLang="en-US" sz="1000" kern="0" dirty="0">
                    <a:solidFill>
                      <a:schemeClr val="tx1"/>
                    </a:solidFill>
                    <a:sym typeface="+mn-ea"/>
                  </a:rPr>
                  <a:t>и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билан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ўзаро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ҳамкорликни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йўлга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қўйиш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;</a:t>
                </a:r>
              </a:p>
              <a:p>
                <a:pPr marL="171450" indent="-171450" defTabSz="163195">
                  <a:lnSpc>
                    <a:spcPts val="1400"/>
                  </a:lnSpc>
                  <a:buClr>
                    <a:srgbClr val="008BBC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Ҳамкор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университетлар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билан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ўқитувчи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ва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талабалар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алмашинуви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халқаро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инновацион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ва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грант </a:t>
                </a:r>
                <a:r>
                  <a:rPr lang="ru-RU" sz="1000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лойиҳаларда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иштирок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этиш</a:t>
                </a:r>
                <a:r>
                  <a:rPr lang="en-US" alt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АндМИ ўқув жараёнини </a:t>
                </a:r>
                <a:r>
                  <a:rPr lang="en-US" altLang="ru-RU" sz="1000" b="1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трансформация</a:t>
                </a:r>
                <a:r>
                  <a:rPr lang="en-US" alt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қилишда ва , </a:t>
                </a:r>
                <a:r>
                  <a:rPr lang="ru-RU" sz="1000" b="1" kern="0" dirty="0" err="1">
                    <a:solidFill>
                      <a:schemeClr val="tx1"/>
                    </a:solidFill>
                    <a:sym typeface="+mn-ea"/>
                  </a:rPr>
                  <a:t>Автомобиллар</a:t>
                </a:r>
                <a:r>
                  <a:rPr lang="ru-RU" sz="1000" b="1" kern="0" dirty="0">
                    <a:solidFill>
                      <a:schemeClr val="tx1"/>
                    </a:solidFill>
                    <a:sym typeface="+mn-ea"/>
                  </a:rPr>
                  <a:t> </a:t>
                </a:r>
                <a:r>
                  <a:rPr lang="ru-RU" sz="1000" b="1" kern="0" dirty="0" err="1">
                    <a:solidFill>
                      <a:schemeClr val="tx1"/>
                    </a:solidFill>
                    <a:sym typeface="+mn-ea"/>
                  </a:rPr>
                  <a:t>дизайни</a:t>
                </a:r>
                <a:r>
                  <a:rPr lang="ru-RU" sz="1000" b="1" kern="0" dirty="0">
                    <a:solidFill>
                      <a:schemeClr val="tx1"/>
                    </a:solidFill>
                    <a:sym typeface="+mn-ea"/>
                  </a:rPr>
                  <a:t> </a:t>
                </a:r>
                <a:r>
                  <a:rPr lang="ru-RU" sz="1000" b="1" kern="0" dirty="0" err="1">
                    <a:solidFill>
                      <a:schemeClr val="tx1"/>
                    </a:solidFill>
                    <a:sym typeface="+mn-ea"/>
                  </a:rPr>
                  <a:t>лабораторияси</a:t>
                </a:r>
                <a:r>
                  <a:rPr lang="ru-RU" sz="1000" kern="0" dirty="0" err="1">
                    <a:solidFill>
                      <a:schemeClr val="tx1"/>
                    </a:solidFill>
                    <a:sym typeface="+mn-ea"/>
                  </a:rPr>
                  <a:t>ни</a:t>
                </a:r>
                <a:r>
                  <a:rPr lang="ru-RU" sz="1000" kern="0" dirty="0">
                    <a:solidFill>
                      <a:schemeClr val="tx1"/>
                    </a:solidFill>
                    <a:sym typeface="+mn-ea"/>
                  </a:rPr>
                  <a:t> </a:t>
                </a:r>
                <a:r>
                  <a:rPr lang="ru-RU" sz="1000" kern="0" dirty="0" err="1">
                    <a:solidFill>
                      <a:schemeClr val="tx1"/>
                    </a:solidFill>
                    <a:sym typeface="+mn-ea"/>
                  </a:rPr>
                  <a:t>ташкил</a:t>
                </a:r>
                <a:r>
                  <a:rPr lang="ru-RU" sz="1000" kern="0" dirty="0">
                    <a:solidFill>
                      <a:schemeClr val="tx1"/>
                    </a:solidFill>
                    <a:sym typeface="+mn-ea"/>
                  </a:rPr>
                  <a:t> </a:t>
                </a:r>
                <a:r>
                  <a:rPr lang="ru-RU" sz="1000" kern="0" dirty="0" err="1">
                    <a:solidFill>
                      <a:schemeClr val="tx1"/>
                    </a:solidFill>
                    <a:sym typeface="+mn-ea"/>
                  </a:rPr>
                  <a:t>этиш</a:t>
                </a:r>
                <a:r>
                  <a:rPr lang="en-US" altLang="ru-RU" sz="1000" kern="0" dirty="0" err="1">
                    <a:solidFill>
                      <a:schemeClr val="tx1"/>
                    </a:solidFill>
                    <a:sym typeface="+mn-ea"/>
                  </a:rPr>
                  <a:t>да ҳамкорлик қилиш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бўйича</a:t>
                </a:r>
                <a:r>
                  <a:rPr lang="ru-RU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ru-RU" sz="100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келишувларга эришиш</a:t>
                </a:r>
                <a:r>
                  <a:rPr lang="ru-RU" sz="1000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;</a:t>
                </a:r>
              </a:p>
              <a:p>
                <a:pPr marL="171450" indent="-171450" defTabSz="163195">
                  <a:lnSpc>
                    <a:spcPts val="1400"/>
                  </a:lnSpc>
                  <a:buClr>
                    <a:srgbClr val="008BBC"/>
                  </a:buClr>
                  <a:buFont typeface="Arial" panose="020B0604020202020204" pitchFamily="34" charset="0"/>
                  <a:buChar char="•"/>
                  <a:defRPr/>
                </a:pPr>
                <a:r>
                  <a:rPr lang="uz-Cyrl-UZ" altLang="en-US" sz="1000" kern="0" dirty="0">
                    <a:sym typeface="+mn-ea"/>
                  </a:rPr>
                  <a:t>К</a:t>
                </a:r>
                <a:r>
                  <a:rPr lang="en-US" altLang="en-US" sz="1000" kern="0" dirty="0" err="1" smtClean="0">
                    <a:sym typeface="+mn-ea"/>
                  </a:rPr>
                  <a:t>елгусида</a:t>
                </a:r>
                <a:r>
                  <a:rPr lang="en-US" altLang="en-US" sz="1000" kern="0" dirty="0" smtClean="0">
                    <a:sym typeface="+mn-ea"/>
                  </a:rPr>
                  <a:t> </a:t>
                </a:r>
                <a:r>
                  <a:rPr lang="en-US" altLang="en-US" sz="1000" kern="0" dirty="0">
                    <a:sym typeface="+mn-ea"/>
                  </a:rPr>
                  <a:t>институтга бириктирилувчи </a:t>
                </a:r>
                <a:r>
                  <a:rPr lang="en-US" altLang="en-US" sz="1000" b="1" kern="0" dirty="0">
                    <a:sym typeface="+mn-ea"/>
                  </a:rPr>
                  <a:t>Асака Агротехнологиялар инжинерлар мактаби</a:t>
                </a:r>
                <a:r>
                  <a:rPr lang="en-US" altLang="en-US" sz="1000" kern="0" dirty="0">
                    <a:sym typeface="+mn-ea"/>
                  </a:rPr>
                  <a:t> фаолиятида Корея тажрибасини йўлга қўйиш</a:t>
                </a:r>
                <a:r>
                  <a:rPr lang="" altLang="en-US" sz="1000" kern="0" dirty="0">
                    <a:sym typeface="+mn-ea"/>
                  </a:rPr>
                  <a:t> бўйича келишувларга эришиш.</a:t>
                </a:r>
                <a:endParaRPr lang="" altLang="en-US" sz="1000" kern="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ea"/>
                </a:endParaRPr>
              </a:p>
            </p:txBody>
          </p:sp>
        </p:grpSp>
        <p:pic>
          <p:nvPicPr>
            <p:cNvPr id="1030" name="Picture 6" descr="https://snezhinka-nn.ru/images/Garage-warranty-utah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9724" y="4886084"/>
              <a:ext cx="323251" cy="4686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1" name="Picture 6" descr="https://snezhinka-nn.ru/images/Garage-warranty-utah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8197" y="5489133"/>
              <a:ext cx="323251" cy="549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Группа 11"/>
          <p:cNvGrpSpPr/>
          <p:nvPr/>
        </p:nvGrpSpPr>
        <p:grpSpPr>
          <a:xfrm>
            <a:off x="6536055" y="2752090"/>
            <a:ext cx="5434965" cy="1717040"/>
            <a:chOff x="6870822" y="3204075"/>
            <a:chExt cx="5160968" cy="1277918"/>
          </a:xfrm>
        </p:grpSpPr>
        <p:sp>
          <p:nvSpPr>
            <p:cNvPr id="211" name="圆角矩形 227"/>
            <p:cNvSpPr/>
            <p:nvPr/>
          </p:nvSpPr>
          <p:spPr>
            <a:xfrm>
              <a:off x="6870822" y="3204075"/>
              <a:ext cx="5160968" cy="1277918"/>
            </a:xfrm>
            <a:prstGeom prst="roundRect">
              <a:avLst>
                <a:gd name="adj" fmla="val 14753"/>
              </a:avLst>
            </a:prstGeom>
            <a:solidFill>
              <a:srgbClr val="F7F7F7"/>
            </a:solidFill>
            <a:ln w="9525" cap="flat">
              <a:solidFill>
                <a:sysClr val="window" lastClr="FFFFFF">
                  <a:lumMod val="75000"/>
                </a:sysClr>
              </a:solidFill>
              <a:custDash>
                <a:ds d="380000" sp="120000"/>
              </a:custDash>
              <a:beve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0" tIns="0" rIns="0" bIns="0"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910" b="0" i="0" u="none" strike="noStrike" kern="0" cap="none" spc="0" normalizeH="0" baseline="0" noProof="0" dirty="0">
                <a:ln>
                  <a:noFill/>
                </a:ln>
                <a:solidFill>
                  <a:srgbClr val="3E3938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1" name="Picture 2" descr="https://library.kissclipart.com/20180925/fse/kissclipart-financial-impact-icon-clipart-computer-icons-clip-983b1e0c8c235213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59013" y="3698979"/>
              <a:ext cx="483455" cy="287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4250" y="6038850"/>
            <a:ext cx="2875280" cy="7054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3760" y="4034155"/>
            <a:ext cx="295275" cy="295275"/>
          </a:xfrm>
          <a:prstGeom prst="rect">
            <a:avLst/>
          </a:prstGeom>
        </p:spPr>
      </p:pic>
      <p:sp>
        <p:nvSpPr>
          <p:cNvPr id="108" name="Прямоугольник: скругленные углы 107"/>
          <p:cNvSpPr/>
          <p:nvPr/>
        </p:nvSpPr>
        <p:spPr>
          <a:xfrm>
            <a:off x="1007110" y="4469765"/>
            <a:ext cx="5376545" cy="554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00000"/>
              </a:lnSpc>
            </a:pP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Ажоу Мотор Коллежи</a:t>
            </a:r>
            <a:r>
              <a:rPr lang="en-US" alt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ва </a:t>
            </a:r>
            <a:r>
              <a:rPr lang="en-US" sz="1100" kern="0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бошқа маҳаллий ОТМлар</a:t>
            </a:r>
            <a:r>
              <a:rPr lang="en-US" altLang="en-US" sz="1100" kern="0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(</a:t>
            </a:r>
            <a:r>
              <a:rPr lang="ru-RU" sz="1100" dirty="0" err="1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Кукмин</a:t>
            </a:r>
            <a:r>
              <a:rPr lang="ru-RU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 </a:t>
            </a:r>
            <a:r>
              <a:rPr lang="ru-RU" sz="1100" dirty="0" err="1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Университети</a:t>
            </a:r>
            <a:r>
              <a:rPr lang="en-US" altLang="ru-RU" sz="1100" dirty="0" err="1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,</a:t>
            </a:r>
            <a:r>
              <a:rPr lang="en-US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 Донг </a:t>
            </a:r>
            <a:r>
              <a:rPr 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Янг </a:t>
            </a:r>
            <a:r>
              <a:rPr lang="en-US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Университети, Вуксук Университети; Линк </a:t>
            </a:r>
            <a:r>
              <a:rPr 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У </a:t>
            </a:r>
            <a:r>
              <a:rPr lang="en-US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  <a:sym typeface="+mn-ea"/>
              </a:rPr>
              <a:t>Университети)</a:t>
            </a:r>
            <a:r>
              <a:rPr lang="en-US" sz="1100" kern="0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га ташриф</a:t>
            </a:r>
            <a:r>
              <a:rPr lang="en-US" altLang="en-US" sz="1100" kern="0" dirty="0">
                <a:latin typeface="Calibri" panose="020F0502020204030204" pitchFamily="34" charset="0"/>
                <a:cs typeface="Calibri" panose="020F0502020204030204" pitchFamily="34" charset="0"/>
                <a:sym typeface="+mn-ea"/>
              </a:rPr>
              <a:t> буюриш;</a:t>
            </a:r>
            <a:endParaRPr lang="en-US" sz="11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7792" y="4527647"/>
            <a:ext cx="353599" cy="347502"/>
          </a:xfrm>
          <a:prstGeom prst="rect">
            <a:avLst/>
          </a:prstGeom>
        </p:spPr>
      </p:pic>
      <p:sp>
        <p:nvSpPr>
          <p:cNvPr id="78" name="文本框 31"/>
          <p:cNvSpPr txBox="1"/>
          <p:nvPr/>
        </p:nvSpPr>
        <p:spPr>
          <a:xfrm>
            <a:off x="7350760" y="2859405"/>
            <a:ext cx="4722495" cy="16300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171450" indent="-171450" algn="l" defTabSz="163195">
              <a:buFont typeface="Arial" panose="020B0604020202020204" pitchFamily="34" charset="0"/>
              <a:buChar char="•"/>
              <a:defRPr/>
            </a:pPr>
            <a:r>
              <a:rPr lang="en-US" sz="1000" kern="0" dirty="0">
                <a:solidFill>
                  <a:schemeClr val="tx1"/>
                </a:solidFill>
                <a:sym typeface="+mn-ea"/>
              </a:rPr>
              <a:t>Андижон машинасозлик институти</a:t>
            </a:r>
            <a:r>
              <a:rPr lang="en-US" altLang="en-US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1000" kern="0" dirty="0">
                <a:solidFill>
                  <a:schemeClr val="tx1"/>
                </a:solidFill>
                <a:sym typeface="+mn-ea"/>
              </a:rPr>
              <a:t>Автомобилсозлик факултети ўқув жараёнини Жанубий Корея тажрибаси асосида</a:t>
            </a:r>
            <a:r>
              <a:rPr lang="en-US" altLang="en-US" sz="1000" kern="0" dirty="0">
                <a:solidFill>
                  <a:schemeClr val="tx1"/>
                </a:solidFill>
                <a:sym typeface="+mn-ea"/>
              </a:rPr>
              <a:t> тўлиқ</a:t>
            </a:r>
            <a:r>
              <a:rPr lang="en-US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sz="1000" b="1" kern="0" dirty="0">
                <a:solidFill>
                  <a:schemeClr val="tx1"/>
                </a:solidFill>
                <a:sym typeface="+mn-ea"/>
              </a:rPr>
              <a:t>трансформация </a:t>
            </a:r>
            <a:r>
              <a:rPr lang="en-US" sz="1000" kern="0" dirty="0">
                <a:solidFill>
                  <a:schemeClr val="tx1"/>
                </a:solidFill>
                <a:sym typeface="+mn-ea"/>
              </a:rPr>
              <a:t>қилишда ҳамкорлик қилиш бўйича келишувларга эришиш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;</a:t>
            </a:r>
            <a:r>
              <a:rPr lang="en-US" sz="1000" kern="0" dirty="0">
                <a:solidFill>
                  <a:schemeClr val="tx1"/>
                </a:solidFill>
                <a:sym typeface="+mn-ea"/>
              </a:rPr>
              <a:t> </a:t>
            </a:r>
          </a:p>
          <a:p>
            <a:pPr marL="171450" indent="-171450" algn="l" defTabSz="163195">
              <a:buFont typeface="Arial" panose="020B0604020202020204" pitchFamily="34" charset="0"/>
              <a:buChar char="•"/>
              <a:defRPr/>
            </a:pPr>
            <a:r>
              <a:rPr lang="ru-RU" sz="1000" kern="0" dirty="0" err="1" smtClean="0">
                <a:solidFill>
                  <a:schemeClr val="tx1"/>
                </a:solidFill>
                <a:sym typeface="+mn-ea"/>
              </a:rPr>
              <a:t>Андижон</a:t>
            </a:r>
            <a:r>
              <a:rPr lang="ru-RU" sz="1000" kern="0" dirty="0" smtClean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машинасозлик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институтида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b="1" kern="0" dirty="0" err="1">
                <a:solidFill>
                  <a:schemeClr val="tx1"/>
                </a:solidFill>
                <a:sym typeface="+mn-ea"/>
              </a:rPr>
              <a:t>Автомобиллар</a:t>
            </a:r>
            <a:r>
              <a:rPr lang="ru-RU" sz="1000" b="1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b="1" kern="0" dirty="0" err="1">
                <a:solidFill>
                  <a:schemeClr val="tx1"/>
                </a:solidFill>
                <a:sym typeface="+mn-ea"/>
              </a:rPr>
              <a:t>дизайни</a:t>
            </a:r>
            <a:r>
              <a:rPr lang="ru-RU" sz="1000" b="1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b="1" kern="0" dirty="0" err="1">
                <a:solidFill>
                  <a:schemeClr val="tx1"/>
                </a:solidFill>
                <a:sym typeface="+mn-ea"/>
              </a:rPr>
              <a:t>лабораторияси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ни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ташкил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этиш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юзасидан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хамкорликда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чора-тадбирлар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ru-RU" sz="1000" kern="0" dirty="0" err="1">
                <a:solidFill>
                  <a:schemeClr val="tx1"/>
                </a:solidFill>
                <a:sym typeface="+mn-ea"/>
              </a:rPr>
              <a:t>белгилаш</a:t>
            </a:r>
            <a:r>
              <a:rPr lang="ru-RU" sz="1000" kern="0" dirty="0">
                <a:solidFill>
                  <a:schemeClr val="tx1"/>
                </a:solidFill>
                <a:sym typeface="+mn-ea"/>
              </a:rPr>
              <a:t>;</a:t>
            </a:r>
          </a:p>
          <a:p>
            <a:pPr marL="171450" indent="-171450" algn="l" defTabSz="163195">
              <a:buFont typeface="Arial" panose="020B0604020202020204" pitchFamily="34" charset="0"/>
              <a:buChar char="•"/>
              <a:defRPr/>
            </a:pPr>
            <a:r>
              <a:rPr 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Келгусида Андижон машинасозлик институтида Ажоу Мотор Коллежи</a:t>
            </a:r>
            <a:r>
              <a:rPr lang="en-US" alt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билан биргаликда</a:t>
            </a:r>
            <a:r>
              <a:rPr lang="ru-RU" sz="1000" b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қўшма таълим дастурларини очиш</a:t>
            </a:r>
            <a:r>
              <a:rPr 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имкониятларини</a:t>
            </a:r>
            <a:r>
              <a:rPr lang="en-US" alt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мухокама қилиш (Олий таълим, фан ва инновациялар</a:t>
            </a:r>
            <a:r>
              <a:rPr lang="en-US" alt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вазири ўринбосари С.Бузрукхонов тавсияси асосида; 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5510" y="2239257"/>
            <a:ext cx="353599" cy="347502"/>
          </a:xfrm>
          <a:prstGeom prst="rect">
            <a:avLst/>
          </a:prstGeom>
        </p:spPr>
      </p:pic>
      <p:pic>
        <p:nvPicPr>
          <p:cNvPr id="24" name="Рисунок 23" descr="Лампочка и шестеренка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40665" y="2730500"/>
            <a:ext cx="485775" cy="485775"/>
          </a:xfrm>
          <a:prstGeom prst="rect">
            <a:avLst/>
          </a:prstGeom>
        </p:spPr>
      </p:pic>
      <p:grpSp>
        <p:nvGrpSpPr>
          <p:cNvPr id="86" name="Group 14"/>
          <p:cNvGrpSpPr>
            <a:grpSpLocks noChangeAspect="1"/>
          </p:cNvGrpSpPr>
          <p:nvPr/>
        </p:nvGrpSpPr>
        <p:grpSpPr bwMode="auto">
          <a:xfrm>
            <a:off x="356870" y="1656715"/>
            <a:ext cx="260985" cy="383540"/>
            <a:chOff x="-1908" y="6417"/>
            <a:chExt cx="2778" cy="4078"/>
          </a:xfrm>
          <a:solidFill>
            <a:srgbClr val="2689B1"/>
          </a:solidFill>
        </p:grpSpPr>
        <p:sp>
          <p:nvSpPr>
            <p:cNvPr id="87" name="Oval 15"/>
            <p:cNvSpPr>
              <a:spLocks noChangeArrowheads="1"/>
            </p:cNvSpPr>
            <p:nvPr/>
          </p:nvSpPr>
          <p:spPr bwMode="auto">
            <a:xfrm>
              <a:off x="-871" y="6417"/>
              <a:ext cx="888" cy="89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6329" tIns="8164" rIns="16329" bIns="8164" numCol="1" anchor="t" anchorCtr="0" compatLnSpc="1"/>
            <a:lstStyle/>
            <a:p>
              <a:endParaRPr lang="ru-RU" sz="32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8" name="Freeform 16"/>
            <p:cNvSpPr>
              <a:spLocks noEditPoints="1"/>
            </p:cNvSpPr>
            <p:nvPr/>
          </p:nvSpPr>
          <p:spPr bwMode="auto">
            <a:xfrm>
              <a:off x="-1908" y="6438"/>
              <a:ext cx="2778" cy="4057"/>
            </a:xfrm>
            <a:custGeom>
              <a:avLst/>
              <a:gdLst>
                <a:gd name="T0" fmla="*/ 729 w 1173"/>
                <a:gd name="T1" fmla="*/ 1070 h 1702"/>
                <a:gd name="T2" fmla="*/ 1081 w 1173"/>
                <a:gd name="T3" fmla="*/ 1208 h 1702"/>
                <a:gd name="T4" fmla="*/ 1173 w 1173"/>
                <a:gd name="T5" fmla="*/ 962 h 1702"/>
                <a:gd name="T6" fmla="*/ 1056 w 1173"/>
                <a:gd name="T7" fmla="*/ 914 h 1702"/>
                <a:gd name="T8" fmla="*/ 777 w 1173"/>
                <a:gd name="T9" fmla="*/ 396 h 1702"/>
                <a:gd name="T10" fmla="*/ 510 w 1173"/>
                <a:gd name="T11" fmla="*/ 387 h 1702"/>
                <a:gd name="T12" fmla="*/ 423 w 1173"/>
                <a:gd name="T13" fmla="*/ 433 h 1702"/>
                <a:gd name="T14" fmla="*/ 292 w 1173"/>
                <a:gd name="T15" fmla="*/ 661 h 1702"/>
                <a:gd name="T16" fmla="*/ 199 w 1173"/>
                <a:gd name="T17" fmla="*/ 540 h 1702"/>
                <a:gd name="T18" fmla="*/ 149 w 1173"/>
                <a:gd name="T19" fmla="*/ 519 h 1702"/>
                <a:gd name="T20" fmla="*/ 42 w 1173"/>
                <a:gd name="T21" fmla="*/ 17 h 1702"/>
                <a:gd name="T22" fmla="*/ 18 w 1173"/>
                <a:gd name="T23" fmla="*/ 2 h 1702"/>
                <a:gd name="T24" fmla="*/ 2 w 1173"/>
                <a:gd name="T25" fmla="*/ 26 h 1702"/>
                <a:gd name="T26" fmla="*/ 110 w 1173"/>
                <a:gd name="T27" fmla="*/ 529 h 1702"/>
                <a:gd name="T28" fmla="*/ 103 w 1173"/>
                <a:gd name="T29" fmla="*/ 533 h 1702"/>
                <a:gd name="T30" fmla="*/ 135 w 1173"/>
                <a:gd name="T31" fmla="*/ 693 h 1702"/>
                <a:gd name="T32" fmla="*/ 297 w 1173"/>
                <a:gd name="T33" fmla="*/ 819 h 1702"/>
                <a:gd name="T34" fmla="*/ 396 w 1173"/>
                <a:gd name="T35" fmla="*/ 767 h 1702"/>
                <a:gd name="T36" fmla="*/ 396 w 1173"/>
                <a:gd name="T37" fmla="*/ 1608 h 1702"/>
                <a:gd name="T38" fmla="*/ 489 w 1173"/>
                <a:gd name="T39" fmla="*/ 1702 h 1702"/>
                <a:gd name="T40" fmla="*/ 498 w 1173"/>
                <a:gd name="T41" fmla="*/ 1702 h 1702"/>
                <a:gd name="T42" fmla="*/ 592 w 1173"/>
                <a:gd name="T43" fmla="*/ 1608 h 1702"/>
                <a:gd name="T44" fmla="*/ 592 w 1173"/>
                <a:gd name="T45" fmla="*/ 1120 h 1702"/>
                <a:gd name="T46" fmla="*/ 661 w 1173"/>
                <a:gd name="T47" fmla="*/ 1120 h 1702"/>
                <a:gd name="T48" fmla="*/ 661 w 1173"/>
                <a:gd name="T49" fmla="*/ 1608 h 1702"/>
                <a:gd name="T50" fmla="*/ 755 w 1173"/>
                <a:gd name="T51" fmla="*/ 1702 h 1702"/>
                <a:gd name="T52" fmla="*/ 755 w 1173"/>
                <a:gd name="T53" fmla="*/ 1702 h 1702"/>
                <a:gd name="T54" fmla="*/ 848 w 1173"/>
                <a:gd name="T55" fmla="*/ 1608 h 1702"/>
                <a:gd name="T56" fmla="*/ 848 w 1173"/>
                <a:gd name="T57" fmla="*/ 1130 h 1702"/>
                <a:gd name="T58" fmla="*/ 715 w 1173"/>
                <a:gd name="T59" fmla="*/ 1082 h 1702"/>
                <a:gd name="T60" fmla="*/ 818 w 1173"/>
                <a:gd name="T61" fmla="*/ 813 h 1702"/>
                <a:gd name="T62" fmla="*/ 851 w 1173"/>
                <a:gd name="T63" fmla="*/ 827 h 1702"/>
                <a:gd name="T64" fmla="*/ 851 w 1173"/>
                <a:gd name="T65" fmla="*/ 679 h 1702"/>
                <a:gd name="T66" fmla="*/ 903 w 1173"/>
                <a:gd name="T67" fmla="*/ 859 h 1702"/>
                <a:gd name="T68" fmla="*/ 825 w 1173"/>
                <a:gd name="T69" fmla="*/ 829 h 1702"/>
                <a:gd name="T70" fmla="*/ 729 w 1173"/>
                <a:gd name="T71" fmla="*/ 1070 h 1702"/>
                <a:gd name="T72" fmla="*/ 625 w 1173"/>
                <a:gd name="T73" fmla="*/ 409 h 1702"/>
                <a:gd name="T74" fmla="*/ 650 w 1173"/>
                <a:gd name="T75" fmla="*/ 432 h 1702"/>
                <a:gd name="T76" fmla="*/ 632 w 1173"/>
                <a:gd name="T77" fmla="*/ 461 h 1702"/>
                <a:gd name="T78" fmla="*/ 617 w 1173"/>
                <a:gd name="T79" fmla="*/ 462 h 1702"/>
                <a:gd name="T80" fmla="*/ 598 w 1173"/>
                <a:gd name="T81" fmla="*/ 433 h 1702"/>
                <a:gd name="T82" fmla="*/ 625 w 1173"/>
                <a:gd name="T83" fmla="*/ 409 h 1702"/>
                <a:gd name="T84" fmla="*/ 666 w 1173"/>
                <a:gd name="T85" fmla="*/ 792 h 1702"/>
                <a:gd name="T86" fmla="*/ 623 w 1173"/>
                <a:gd name="T87" fmla="*/ 845 h 1702"/>
                <a:gd name="T88" fmla="*/ 579 w 1173"/>
                <a:gd name="T89" fmla="*/ 789 h 1702"/>
                <a:gd name="T90" fmla="*/ 607 w 1173"/>
                <a:gd name="T91" fmla="*/ 488 h 1702"/>
                <a:gd name="T92" fmla="*/ 624 w 1173"/>
                <a:gd name="T93" fmla="*/ 475 h 1702"/>
                <a:gd name="T94" fmla="*/ 640 w 1173"/>
                <a:gd name="T95" fmla="*/ 492 h 1702"/>
                <a:gd name="T96" fmla="*/ 666 w 1173"/>
                <a:gd name="T97" fmla="*/ 792 h 1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73" h="1702">
                  <a:moveTo>
                    <a:pt x="729" y="1070"/>
                  </a:moveTo>
                  <a:cubicBezTo>
                    <a:pt x="1081" y="1208"/>
                    <a:pt x="1081" y="1208"/>
                    <a:pt x="1081" y="1208"/>
                  </a:cubicBezTo>
                  <a:cubicBezTo>
                    <a:pt x="1173" y="962"/>
                    <a:pt x="1173" y="962"/>
                    <a:pt x="1173" y="962"/>
                  </a:cubicBezTo>
                  <a:cubicBezTo>
                    <a:pt x="1056" y="914"/>
                    <a:pt x="1056" y="914"/>
                    <a:pt x="1056" y="914"/>
                  </a:cubicBezTo>
                  <a:cubicBezTo>
                    <a:pt x="1029" y="512"/>
                    <a:pt x="817" y="416"/>
                    <a:pt x="777" y="396"/>
                  </a:cubicBezTo>
                  <a:cubicBezTo>
                    <a:pt x="737" y="377"/>
                    <a:pt x="545" y="387"/>
                    <a:pt x="510" y="387"/>
                  </a:cubicBezTo>
                  <a:cubicBezTo>
                    <a:pt x="476" y="386"/>
                    <a:pt x="445" y="402"/>
                    <a:pt x="423" y="433"/>
                  </a:cubicBezTo>
                  <a:cubicBezTo>
                    <a:pt x="400" y="464"/>
                    <a:pt x="292" y="661"/>
                    <a:pt x="292" y="661"/>
                  </a:cubicBezTo>
                  <a:cubicBezTo>
                    <a:pt x="292" y="661"/>
                    <a:pt x="236" y="583"/>
                    <a:pt x="199" y="540"/>
                  </a:cubicBezTo>
                  <a:cubicBezTo>
                    <a:pt x="184" y="523"/>
                    <a:pt x="166" y="519"/>
                    <a:pt x="149" y="519"/>
                  </a:cubicBezTo>
                  <a:cubicBezTo>
                    <a:pt x="42" y="17"/>
                    <a:pt x="42" y="17"/>
                    <a:pt x="42" y="17"/>
                  </a:cubicBezTo>
                  <a:cubicBezTo>
                    <a:pt x="39" y="7"/>
                    <a:pt x="29" y="0"/>
                    <a:pt x="18" y="2"/>
                  </a:cubicBezTo>
                  <a:cubicBezTo>
                    <a:pt x="7" y="4"/>
                    <a:pt x="0" y="15"/>
                    <a:pt x="2" y="26"/>
                  </a:cubicBezTo>
                  <a:cubicBezTo>
                    <a:pt x="110" y="529"/>
                    <a:pt x="110" y="529"/>
                    <a:pt x="110" y="529"/>
                  </a:cubicBezTo>
                  <a:cubicBezTo>
                    <a:pt x="106" y="531"/>
                    <a:pt x="103" y="533"/>
                    <a:pt x="103" y="533"/>
                  </a:cubicBezTo>
                  <a:cubicBezTo>
                    <a:pt x="47" y="581"/>
                    <a:pt x="94" y="643"/>
                    <a:pt x="135" y="693"/>
                  </a:cubicBezTo>
                  <a:cubicBezTo>
                    <a:pt x="175" y="744"/>
                    <a:pt x="225" y="819"/>
                    <a:pt x="297" y="819"/>
                  </a:cubicBezTo>
                  <a:cubicBezTo>
                    <a:pt x="368" y="819"/>
                    <a:pt x="396" y="767"/>
                    <a:pt x="396" y="767"/>
                  </a:cubicBezTo>
                  <a:cubicBezTo>
                    <a:pt x="396" y="1608"/>
                    <a:pt x="396" y="1608"/>
                    <a:pt x="396" y="1608"/>
                  </a:cubicBezTo>
                  <a:cubicBezTo>
                    <a:pt x="396" y="1660"/>
                    <a:pt x="437" y="1702"/>
                    <a:pt x="489" y="1702"/>
                  </a:cubicBezTo>
                  <a:cubicBezTo>
                    <a:pt x="498" y="1702"/>
                    <a:pt x="498" y="1702"/>
                    <a:pt x="498" y="1702"/>
                  </a:cubicBezTo>
                  <a:cubicBezTo>
                    <a:pt x="550" y="1702"/>
                    <a:pt x="592" y="1660"/>
                    <a:pt x="592" y="1608"/>
                  </a:cubicBezTo>
                  <a:cubicBezTo>
                    <a:pt x="592" y="1120"/>
                    <a:pt x="592" y="1120"/>
                    <a:pt x="592" y="1120"/>
                  </a:cubicBezTo>
                  <a:cubicBezTo>
                    <a:pt x="661" y="1120"/>
                    <a:pt x="661" y="1120"/>
                    <a:pt x="661" y="1120"/>
                  </a:cubicBezTo>
                  <a:cubicBezTo>
                    <a:pt x="661" y="1608"/>
                    <a:pt x="661" y="1608"/>
                    <a:pt x="661" y="1608"/>
                  </a:cubicBezTo>
                  <a:cubicBezTo>
                    <a:pt x="661" y="1660"/>
                    <a:pt x="703" y="1702"/>
                    <a:pt x="755" y="1702"/>
                  </a:cubicBezTo>
                  <a:cubicBezTo>
                    <a:pt x="755" y="1702"/>
                    <a:pt x="755" y="1702"/>
                    <a:pt x="755" y="1702"/>
                  </a:cubicBezTo>
                  <a:cubicBezTo>
                    <a:pt x="806" y="1702"/>
                    <a:pt x="848" y="1660"/>
                    <a:pt x="848" y="1608"/>
                  </a:cubicBezTo>
                  <a:cubicBezTo>
                    <a:pt x="848" y="1130"/>
                    <a:pt x="848" y="1130"/>
                    <a:pt x="848" y="1130"/>
                  </a:cubicBezTo>
                  <a:cubicBezTo>
                    <a:pt x="715" y="1082"/>
                    <a:pt x="715" y="1082"/>
                    <a:pt x="715" y="1082"/>
                  </a:cubicBezTo>
                  <a:cubicBezTo>
                    <a:pt x="818" y="813"/>
                    <a:pt x="818" y="813"/>
                    <a:pt x="818" y="813"/>
                  </a:cubicBezTo>
                  <a:cubicBezTo>
                    <a:pt x="851" y="827"/>
                    <a:pt x="851" y="827"/>
                    <a:pt x="851" y="827"/>
                  </a:cubicBezTo>
                  <a:cubicBezTo>
                    <a:pt x="851" y="679"/>
                    <a:pt x="851" y="679"/>
                    <a:pt x="851" y="679"/>
                  </a:cubicBezTo>
                  <a:cubicBezTo>
                    <a:pt x="885" y="722"/>
                    <a:pt x="903" y="859"/>
                    <a:pt x="903" y="859"/>
                  </a:cubicBezTo>
                  <a:cubicBezTo>
                    <a:pt x="825" y="829"/>
                    <a:pt x="825" y="829"/>
                    <a:pt x="825" y="829"/>
                  </a:cubicBezTo>
                  <a:lnTo>
                    <a:pt x="729" y="1070"/>
                  </a:lnTo>
                  <a:close/>
                  <a:moveTo>
                    <a:pt x="625" y="409"/>
                  </a:moveTo>
                  <a:cubicBezTo>
                    <a:pt x="625" y="409"/>
                    <a:pt x="650" y="409"/>
                    <a:pt x="650" y="432"/>
                  </a:cubicBezTo>
                  <a:cubicBezTo>
                    <a:pt x="650" y="444"/>
                    <a:pt x="639" y="455"/>
                    <a:pt x="632" y="461"/>
                  </a:cubicBezTo>
                  <a:cubicBezTo>
                    <a:pt x="628" y="465"/>
                    <a:pt x="621" y="465"/>
                    <a:pt x="617" y="462"/>
                  </a:cubicBezTo>
                  <a:cubicBezTo>
                    <a:pt x="609" y="455"/>
                    <a:pt x="598" y="444"/>
                    <a:pt x="598" y="433"/>
                  </a:cubicBezTo>
                  <a:cubicBezTo>
                    <a:pt x="598" y="416"/>
                    <a:pt x="610" y="409"/>
                    <a:pt x="625" y="409"/>
                  </a:cubicBezTo>
                  <a:close/>
                  <a:moveTo>
                    <a:pt x="666" y="792"/>
                  </a:moveTo>
                  <a:cubicBezTo>
                    <a:pt x="661" y="821"/>
                    <a:pt x="641" y="845"/>
                    <a:pt x="623" y="845"/>
                  </a:cubicBezTo>
                  <a:cubicBezTo>
                    <a:pt x="604" y="845"/>
                    <a:pt x="579" y="806"/>
                    <a:pt x="579" y="789"/>
                  </a:cubicBezTo>
                  <a:cubicBezTo>
                    <a:pt x="579" y="760"/>
                    <a:pt x="605" y="499"/>
                    <a:pt x="607" y="488"/>
                  </a:cubicBezTo>
                  <a:cubicBezTo>
                    <a:pt x="611" y="473"/>
                    <a:pt x="624" y="475"/>
                    <a:pt x="624" y="475"/>
                  </a:cubicBezTo>
                  <a:cubicBezTo>
                    <a:pt x="624" y="475"/>
                    <a:pt x="636" y="473"/>
                    <a:pt x="640" y="492"/>
                  </a:cubicBezTo>
                  <a:cubicBezTo>
                    <a:pt x="644" y="512"/>
                    <a:pt x="671" y="763"/>
                    <a:pt x="666" y="7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6329" tIns="8164" rIns="16329" bIns="8164" numCol="1" anchor="t" anchorCtr="0" compatLnSpc="1"/>
            <a:lstStyle/>
            <a:p>
              <a:endParaRPr lang="ru-RU" sz="32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89" name="Рисунок 88"/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4736" y="3368220"/>
            <a:ext cx="527613" cy="441051"/>
          </a:xfrm>
          <a:prstGeom prst="rect">
            <a:avLst/>
          </a:prstGeom>
        </p:spPr>
      </p:pic>
      <p:pic>
        <p:nvPicPr>
          <p:cNvPr id="18" name="Рисунок 18" descr="Конференц-зал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409799" y="5087278"/>
            <a:ext cx="555934" cy="555934"/>
          </a:xfrm>
          <a:prstGeom prst="rect">
            <a:avLst/>
          </a:prstGeom>
        </p:spPr>
      </p:pic>
      <p:sp>
        <p:nvSpPr>
          <p:cNvPr id="20" name="Прямоугольник: скругленные углы 114"/>
          <p:cNvSpPr/>
          <p:nvPr/>
        </p:nvSpPr>
        <p:spPr>
          <a:xfrm>
            <a:off x="1003935" y="5227955"/>
            <a:ext cx="3387725" cy="66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kern="0" dirty="0">
                <a:sym typeface="+mn-ea"/>
              </a:rPr>
              <a:t>Андижон машинасозлик институти</a:t>
            </a:r>
            <a:r>
              <a:rPr lang="en-US" altLang="en-US" sz="1000" kern="0" dirty="0">
                <a:sym typeface="+mn-ea"/>
              </a:rPr>
              <a:t> </a:t>
            </a:r>
            <a:r>
              <a:rPr lang="en-US" sz="1000" kern="0" dirty="0">
                <a:sym typeface="+mn-ea"/>
              </a:rPr>
              <a:t>Автомобилсозлик факултети ўқув жараёнини Жанубий Корея тажрибаси асосида</a:t>
            </a:r>
            <a:r>
              <a:rPr lang="en-US" altLang="en-US" sz="1000" kern="0" dirty="0">
                <a:sym typeface="+mn-ea"/>
              </a:rPr>
              <a:t> тўлиқ</a:t>
            </a:r>
            <a:r>
              <a:rPr lang="en-US" sz="1000" kern="0" dirty="0">
                <a:sym typeface="+mn-ea"/>
              </a:rPr>
              <a:t> трансформация қилишда ҳамкорлик қилиш бўйича келишувларга эришиш</a:t>
            </a:r>
            <a:r>
              <a:rPr lang="ru-RU" sz="1000" kern="0" dirty="0">
                <a:sym typeface="+mn-ea"/>
              </a:rPr>
              <a:t>;</a:t>
            </a:r>
            <a:r>
              <a:rPr lang="en-US" sz="1000" kern="0" dirty="0">
                <a:sym typeface="+mn-ea"/>
              </a:rPr>
              <a:t> </a:t>
            </a:r>
            <a:endParaRPr lang="ru-RU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Рисунок 1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07055" y="6206345"/>
            <a:ext cx="219475" cy="219475"/>
          </a:xfrm>
          <a:prstGeom prst="rect">
            <a:avLst/>
          </a:prstGeom>
        </p:spPr>
      </p:pic>
      <p:sp>
        <p:nvSpPr>
          <p:cNvPr id="25" name="Прямоугольник: скругленные углы 114"/>
          <p:cNvSpPr/>
          <p:nvPr/>
        </p:nvSpPr>
        <p:spPr>
          <a:xfrm>
            <a:off x="1007745" y="5198745"/>
            <a:ext cx="5372735" cy="66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1100" kern="0" dirty="0">
                <a:sym typeface="+mn-ea"/>
              </a:rPr>
              <a:t>Ҳамкор университетлар билан</a:t>
            </a:r>
            <a:r>
              <a:rPr lang="en-US" sz="1100" kern="0" dirty="0">
                <a:sym typeface="+mn-ea"/>
              </a:rPr>
              <a:t>таълим соҳасида </a:t>
            </a:r>
            <a:r>
              <a:rPr sz="1100" kern="0" dirty="0">
                <a:sym typeface="+mn-ea"/>
              </a:rPr>
              <a:t>ҳамкорлик қилиш бўйича</a:t>
            </a:r>
            <a:r>
              <a:rPr lang="en-US" sz="1100" kern="0" dirty="0">
                <a:sym typeface="+mn-ea"/>
              </a:rPr>
              <a:t> музокаралар ўтказиш, </a:t>
            </a:r>
            <a:r>
              <a:rPr sz="1100" kern="0" dirty="0">
                <a:sym typeface="+mn-ea"/>
              </a:rPr>
              <a:t>келишувларга эришиш</a:t>
            </a:r>
            <a:r>
              <a:rPr lang="en-US" sz="1100" kern="0" dirty="0">
                <a:sym typeface="+mn-ea"/>
              </a:rPr>
              <a:t>, англашув мемарандумларини имзолаш;</a:t>
            </a:r>
          </a:p>
        </p:txBody>
      </p:sp>
      <p:sp>
        <p:nvSpPr>
          <p:cNvPr id="28" name="文本框 31"/>
          <p:cNvSpPr txBox="1"/>
          <p:nvPr/>
        </p:nvSpPr>
        <p:spPr>
          <a:xfrm>
            <a:off x="7429500" y="1306830"/>
            <a:ext cx="4442460" cy="8604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 defTabSz="163195">
              <a:defRPr/>
            </a:pPr>
            <a:r>
              <a:rPr lang="en-US" sz="1000" kern="0" dirty="0">
                <a:sym typeface="+mn-ea"/>
              </a:rPr>
              <a:t>Жанубий Кореянинг </a:t>
            </a:r>
            <a:r>
              <a:rPr lang="en-US" altLang="en-US" sz="1000" kern="0" dirty="0">
                <a:sym typeface="+mn-ea"/>
              </a:rPr>
              <a:t>автомобилсозлик соҳасида илғор бўлган</a:t>
            </a:r>
            <a:r>
              <a:rPr lang="en-US" sz="1000" kern="0" dirty="0">
                <a:sym typeface="+mn-ea"/>
              </a:rPr>
              <a:t> ОТМлар</a:t>
            </a:r>
            <a:r>
              <a:rPr lang="en-US" altLang="en-US" sz="1000" kern="0" dirty="0">
                <a:sym typeface="+mn-ea"/>
              </a:rPr>
              <a:t> билан ҳамкорлик алоқаларини ўрнатиш ва </a:t>
            </a:r>
            <a:r>
              <a:rPr lang="en-US" sz="1000" kern="0" dirty="0">
                <a:sym typeface="+mn-ea"/>
              </a:rPr>
              <a:t>Андижон машинасозлик институти</a:t>
            </a:r>
            <a:r>
              <a:rPr lang="en-US" altLang="en-US" sz="1000" kern="0" dirty="0">
                <a:sym typeface="+mn-ea"/>
              </a:rPr>
              <a:t>да</a:t>
            </a:r>
            <a:r>
              <a:rPr lang="en-US" altLang="en-US" sz="1000" b="1" kern="0" dirty="0">
                <a:sym typeface="+mn-ea"/>
              </a:rPr>
              <a:t> ўқув жараёнини такомиллаштириш</a:t>
            </a:r>
            <a:r>
              <a:rPr lang="en-US" altLang="en-US" sz="1000" kern="0" dirty="0">
                <a:sym typeface="+mn-ea"/>
              </a:rPr>
              <a:t>да</a:t>
            </a:r>
            <a:r>
              <a:rPr lang="" altLang="en-US" sz="1000" kern="0" dirty="0">
                <a:sym typeface="+mn-ea"/>
              </a:rPr>
              <a:t>, </a:t>
            </a:r>
            <a:r>
              <a:rPr lang="en-US" altLang="en-US" sz="1000" kern="0" dirty="0">
                <a:sym typeface="+mn-ea"/>
              </a:rPr>
              <a:t> </a:t>
            </a:r>
            <a:r>
              <a:rPr lang="" altLang="en-US" sz="1000" kern="0" dirty="0">
                <a:sym typeface="+mn-ea"/>
              </a:rPr>
              <a:t>шунингдек, келгусида институтга бириктирилувчи </a:t>
            </a:r>
            <a:r>
              <a:rPr lang="" altLang="en-US" sz="1000" b="1" kern="0" dirty="0">
                <a:sym typeface="+mn-ea"/>
              </a:rPr>
              <a:t>Асака Агротехнологиялар инжинерлар мактаби</a:t>
            </a:r>
            <a:r>
              <a:rPr lang="" altLang="en-US" sz="1000" kern="0" dirty="0">
                <a:sym typeface="+mn-ea"/>
              </a:rPr>
              <a:t> фаолиятида </a:t>
            </a:r>
            <a:r>
              <a:rPr lang="en-US" altLang="en-US" sz="1000" kern="0" dirty="0">
                <a:sym typeface="+mn-ea"/>
              </a:rPr>
              <a:t>Корея </a:t>
            </a:r>
            <a:r>
              <a:rPr lang="en-US" altLang="en-US" sz="1000" kern="0" dirty="0" err="1">
                <a:sym typeface="+mn-ea"/>
              </a:rPr>
              <a:t>тажрибасини</a:t>
            </a:r>
            <a:r>
              <a:rPr lang="en-US" altLang="en-US" sz="1000" kern="0" dirty="0">
                <a:sym typeface="+mn-ea"/>
              </a:rPr>
              <a:t> </a:t>
            </a:r>
            <a:r>
              <a:rPr lang="uz-Cyrl-UZ" altLang="en-US" sz="1000" kern="0" dirty="0" smtClean="0">
                <a:sym typeface="+mn-ea"/>
              </a:rPr>
              <a:t>ҳамкорликда </a:t>
            </a:r>
            <a:r>
              <a:rPr lang="en-US" altLang="en-US" sz="1000" kern="0" dirty="0" err="1" smtClean="0">
                <a:sym typeface="+mn-ea"/>
              </a:rPr>
              <a:t>йўлга</a:t>
            </a:r>
            <a:r>
              <a:rPr lang="en-US" altLang="en-US" sz="1000" kern="0" dirty="0" smtClean="0">
                <a:sym typeface="+mn-ea"/>
              </a:rPr>
              <a:t> </a:t>
            </a:r>
            <a:r>
              <a:rPr lang="en-US" altLang="en-US" sz="1000" kern="0" dirty="0">
                <a:sym typeface="+mn-ea"/>
              </a:rPr>
              <a:t>қўйиш.</a:t>
            </a:r>
            <a:endParaRPr lang="" altLang="en-US" sz="1000" kern="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+mn-ea"/>
            </a:endParaRPr>
          </a:p>
        </p:txBody>
      </p:sp>
      <p:sp>
        <p:nvSpPr>
          <p:cNvPr id="29" name="任意多边形 228"/>
          <p:cNvSpPr/>
          <p:nvPr/>
        </p:nvSpPr>
        <p:spPr>
          <a:xfrm>
            <a:off x="8115301" y="2477622"/>
            <a:ext cx="3082926" cy="381635"/>
          </a:xfrm>
          <a:custGeom>
            <a:avLst/>
            <a:gdLst>
              <a:gd name="rtl" fmla="*/ 30400 w 2432000"/>
              <a:gd name="rtt" fmla="*/ 30400 h 359055"/>
              <a:gd name="rtr" fmla="*/ 2401600 w 2432000"/>
              <a:gd name="rtb" fmla="*/ 328655 h 359055"/>
            </a:gdLst>
            <a:ahLst/>
            <a:cxnLst/>
            <a:rect l="rtl" t="rtt" r="rtr" b="rtb"/>
            <a:pathLst>
              <a:path w="2432000" h="359055">
                <a:moveTo>
                  <a:pt x="179527" y="359055"/>
                </a:moveTo>
                <a:lnTo>
                  <a:pt x="2252473" y="359055"/>
                </a:lnTo>
                <a:cubicBezTo>
                  <a:pt x="2351622" y="359055"/>
                  <a:pt x="2432000" y="278681"/>
                  <a:pt x="2432000" y="179527"/>
                </a:cubicBezTo>
                <a:cubicBezTo>
                  <a:pt x="2432000" y="80375"/>
                  <a:pt x="2351622" y="0"/>
                  <a:pt x="2252473" y="0"/>
                </a:cubicBezTo>
                <a:lnTo>
                  <a:pt x="179527" y="0"/>
                </a:lnTo>
                <a:cubicBezTo>
                  <a:pt x="80375" y="0"/>
                  <a:pt x="0" y="80375"/>
                  <a:pt x="0" y="179527"/>
                </a:cubicBezTo>
                <a:cubicBezTo>
                  <a:pt x="0" y="278681"/>
                  <a:pt x="80375" y="359055"/>
                  <a:pt x="179527" y="359055"/>
                </a:cubicBezTo>
                <a:close/>
              </a:path>
            </a:pathLst>
          </a:custGeom>
          <a:solidFill>
            <a:srgbClr val="47B6EB"/>
          </a:solidFill>
          <a:ln w="15200" cap="flat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36000" tIns="0" rIns="3600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1065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文本框 30"/>
          <p:cNvSpPr txBox="1"/>
          <p:nvPr/>
        </p:nvSpPr>
        <p:spPr>
          <a:xfrm>
            <a:off x="8110544" y="2477768"/>
            <a:ext cx="2992305" cy="398780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defRPr/>
            </a:pPr>
            <a:r>
              <a:rPr lang="en-US" altLang="en-US" sz="20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Асосий масалалар</a:t>
            </a:r>
          </a:p>
        </p:txBody>
      </p:sp>
      <p:sp>
        <p:nvSpPr>
          <p:cNvPr id="34" name="文本框 30"/>
          <p:cNvSpPr txBox="1"/>
          <p:nvPr/>
        </p:nvSpPr>
        <p:spPr>
          <a:xfrm>
            <a:off x="1169035" y="3982720"/>
            <a:ext cx="4275455" cy="398780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defRPr/>
            </a:pPr>
            <a:r>
              <a:rPr lang="en-US" altLang="en-US" sz="2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Режалаштирилган тадбирлар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266</Words>
  <Application>Microsoft Office PowerPoint</Application>
  <PresentationFormat>Широкоэкранный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等线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Professional</dc:creator>
  <cp:lastModifiedBy>User</cp:lastModifiedBy>
  <cp:revision>36</cp:revision>
  <dcterms:created xsi:type="dcterms:W3CDTF">2023-02-08T11:07:00Z</dcterms:created>
  <dcterms:modified xsi:type="dcterms:W3CDTF">2023-02-10T11:09:22Z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414B2D77FFE841B78037DB34D3EE523A</vt:lpwstr>
  </property>
  <property fmtid="{D5CDD505-2E9C-101B-9397-08002B2CF9AE}" pid="3" name="KSOProductBuildVer">
    <vt:lpwstr>1033-11.2.0.11219</vt:lpwstr>
  </property>
</Properties>
</file>